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90" r:id="rId3"/>
    <p:sldId id="291" r:id="rId4"/>
    <p:sldId id="292" r:id="rId5"/>
    <p:sldId id="293" r:id="rId6"/>
    <p:sldId id="294" r:id="rId7"/>
    <p:sldId id="289" r:id="rId8"/>
  </p:sldIdLst>
  <p:sldSz cx="9144000" cy="6858000" type="screen4x3"/>
  <p:notesSz cx="6759575" cy="98679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Дата 29"/>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B19B0651-EE4F-4900-A07F-96A6BFA9D0F0}"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pPr/>
              <a:t>18.03.2024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g-fotki.yandex.ru/get/3106/mistina.6/0_1bb95_d00cfb69_X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мамины картинки сказки\images (5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6041" y="1848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539552" y="1196752"/>
            <a:ext cx="8280920" cy="2808312"/>
          </a:xfrm>
        </p:spPr>
        <p:txBody>
          <a:bodyPr>
            <a:normAutofit/>
          </a:bodyPr>
          <a:lstStyle/>
          <a:p>
            <a:pPr algn="ctr"/>
            <a:r>
              <a:rPr lang="ru-RU" sz="4000" dirty="0">
                <a:solidFill>
                  <a:schemeClr val="tx1"/>
                </a:solidFill>
                <a:latin typeface="Times New Roman" pitchFamily="18" charset="0"/>
                <a:cs typeface="Times New Roman" pitchFamily="18" charset="0"/>
              </a:rPr>
              <a:t/>
            </a:r>
            <a:br>
              <a:rPr lang="ru-RU" sz="4000" dirty="0">
                <a:solidFill>
                  <a:schemeClr val="tx1"/>
                </a:solidFill>
                <a:latin typeface="Times New Roman" pitchFamily="18" charset="0"/>
                <a:cs typeface="Times New Roman" pitchFamily="18" charset="0"/>
              </a:rPr>
            </a:br>
            <a:r>
              <a:rPr lang="ru-RU" sz="4000" dirty="0" err="1" smtClean="0">
                <a:solidFill>
                  <a:schemeClr val="tx1"/>
                </a:solidFill>
                <a:latin typeface="Times New Roman" pitchFamily="18" charset="0"/>
                <a:cs typeface="Times New Roman" pitchFamily="18" charset="0"/>
              </a:rPr>
              <a:t>Балабақшаға</a:t>
            </a:r>
            <a:r>
              <a:rPr lang="ru-RU" sz="4000" dirty="0" smtClean="0">
                <a:solidFill>
                  <a:schemeClr val="tx1"/>
                </a:solidFill>
                <a:latin typeface="Times New Roman" pitchFamily="18" charset="0"/>
                <a:cs typeface="Times New Roman" pitchFamily="18" charset="0"/>
              </a:rPr>
              <a:t> </a:t>
            </a:r>
            <a:r>
              <a:rPr lang="ru-RU" sz="4000" dirty="0" err="1" smtClean="0">
                <a:solidFill>
                  <a:schemeClr val="tx1"/>
                </a:solidFill>
                <a:latin typeface="Times New Roman" pitchFamily="18" charset="0"/>
                <a:cs typeface="Times New Roman" pitchFamily="18" charset="0"/>
              </a:rPr>
              <a:t>дайындалуға</a:t>
            </a:r>
            <a:r>
              <a:rPr lang="ru-RU" sz="4000" dirty="0" smtClean="0">
                <a:solidFill>
                  <a:schemeClr val="tx1"/>
                </a:solidFill>
                <a:latin typeface="Times New Roman" pitchFamily="18" charset="0"/>
                <a:cs typeface="Times New Roman" pitchFamily="18" charset="0"/>
              </a:rPr>
              <a:t> </a:t>
            </a:r>
            <a:r>
              <a:rPr lang="ru-RU" sz="4000" dirty="0" err="1" smtClean="0">
                <a:solidFill>
                  <a:schemeClr val="tx1"/>
                </a:solidFill>
                <a:latin typeface="Times New Roman" pitchFamily="18" charset="0"/>
                <a:cs typeface="Times New Roman" pitchFamily="18" charset="0"/>
              </a:rPr>
              <a:t>ұсыныс</a:t>
            </a:r>
            <a:endParaRPr lang="ru-RU" sz="4000" dirty="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55776" y="4581128"/>
            <a:ext cx="6190456" cy="2276872"/>
          </a:xfrm>
        </p:spPr>
        <p:txBody>
          <a:bodyPr>
            <a:noAutofit/>
          </a:bodyPr>
          <a:lstStyle/>
          <a:p>
            <a:r>
              <a:rPr lang="ru-RU" sz="2000" dirty="0">
                <a:solidFill>
                  <a:schemeClr val="tx1"/>
                </a:solidFill>
                <a:latin typeface="Times New Roman" pitchFamily="18" charset="0"/>
                <a:cs typeface="Times New Roman" pitchFamily="18" charset="0"/>
              </a:rPr>
              <a:t>                </a:t>
            </a:r>
            <a:r>
              <a:rPr lang="ru-RU" sz="2400" dirty="0">
                <a:solidFill>
                  <a:schemeClr val="tx1"/>
                </a:solidFill>
                <a:latin typeface="Times New Roman" pitchFamily="18" charset="0"/>
                <a:cs typeface="Times New Roman" pitchFamily="18" charset="0"/>
              </a:rPr>
              <a:t>Педагог-психолог: </a:t>
            </a:r>
            <a:r>
              <a:rPr lang="ru-RU" sz="2400" dirty="0">
                <a:latin typeface="Times New Roman" pitchFamily="18" charset="0"/>
                <a:cs typeface="Times New Roman" pitchFamily="18" charset="0"/>
              </a:rPr>
              <a:t>Балтабаева А</a:t>
            </a:r>
            <a:r>
              <a:rPr lang="kk-KZ" sz="2400" dirty="0">
                <a:latin typeface="Times New Roman" pitchFamily="18" charset="0"/>
                <a:cs typeface="Times New Roman" pitchFamily="18" charset="0"/>
              </a:rPr>
              <a:t>. М.</a:t>
            </a:r>
            <a:endParaRPr lang="ru-RU" sz="2400" dirty="0">
              <a:solidFill>
                <a:schemeClr val="tx1"/>
              </a:solidFill>
              <a:latin typeface="Times New Roman" pitchFamily="18" charset="0"/>
              <a:cs typeface="Times New Roman" pitchFamily="18" charset="0"/>
            </a:endParaRPr>
          </a:p>
          <a:p>
            <a:endParaRPr lang="kk-KZ" sz="2000" dirty="0">
              <a:solidFill>
                <a:schemeClr val="tx1"/>
              </a:solidFill>
              <a:latin typeface="Times New Roman" pitchFamily="18" charset="0"/>
              <a:cs typeface="Times New Roman" pitchFamily="18" charset="0"/>
            </a:endParaRPr>
          </a:p>
          <a:p>
            <a:r>
              <a:rPr lang="kk-KZ" sz="2400" dirty="0">
                <a:solidFill>
                  <a:schemeClr val="tx1"/>
                </a:solidFill>
                <a:latin typeface="Times New Roman" pitchFamily="18" charset="0"/>
                <a:cs typeface="Times New Roman" pitchFamily="18" charset="0"/>
              </a:rPr>
              <a:t>               </a:t>
            </a:r>
            <a:endParaRPr lang="ru-RU" sz="2400" dirty="0">
              <a:solidFill>
                <a:schemeClr val="tx1"/>
              </a:solidFill>
              <a:latin typeface="Times New Roman" pitchFamily="18" charset="0"/>
              <a:cs typeface="Times New Roman" pitchFamily="18" charset="0"/>
            </a:endParaRPr>
          </a:p>
        </p:txBody>
      </p:sp>
      <p:sp>
        <p:nvSpPr>
          <p:cNvPr id="25601" name="Rectangle 1"/>
          <p:cNvSpPr>
            <a:spLocks noChangeArrowheads="1"/>
          </p:cNvSpPr>
          <p:nvPr/>
        </p:nvSpPr>
        <p:spPr bwMode="auto">
          <a:xfrm flipV="1">
            <a:off x="0" y="951491"/>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r>
            <a:br>
              <a:rPr kumimoji="0" lang="kk-KZ"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br>
            <a:r>
              <a:rPr kumimoji="0" lang="kk-KZ"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kk-KZ" sz="1800" b="0" i="0" u="none" strike="noStrike" cap="none" normalizeH="0" baseline="0" dirty="0">
              <a:ln>
                <a:noFill/>
              </a:ln>
              <a:solidFill>
                <a:schemeClr val="tx1"/>
              </a:solidFill>
              <a:effectLst/>
              <a:latin typeface="Arial" pitchFamily="34" charset="0"/>
              <a:cs typeface="Arial" pitchFamily="34" charset="0"/>
            </a:endParaRPr>
          </a:p>
        </p:txBody>
      </p:sp>
      <p:sp>
        <p:nvSpPr>
          <p:cNvPr id="25602" name="Rectangle 2"/>
          <p:cNvSpPr>
            <a:spLocks noChangeArrowheads="1"/>
          </p:cNvSpPr>
          <p:nvPr/>
        </p:nvSpPr>
        <p:spPr bwMode="auto">
          <a:xfrm>
            <a:off x="0" y="703987"/>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kk-KZ"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86006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91264" cy="6285312"/>
          </a:xfrm>
        </p:spPr>
        <p:txBody>
          <a:bodyPr>
            <a:noAutofit/>
          </a:bodyPr>
          <a:lstStyle/>
          <a:p>
            <a:pPr algn="r">
              <a:buNone/>
            </a:pPr>
            <a:endParaRPr lang="kk-KZ" sz="1200" b="1" dirty="0">
              <a:latin typeface="Times New Roman" pitchFamily="18" charset="0"/>
              <a:cs typeface="Times New Roman" pitchFamily="18" charset="0"/>
            </a:endParaRPr>
          </a:p>
          <a:p>
            <a:pPr algn="ctr">
              <a:buNone/>
            </a:pPr>
            <a:endParaRPr lang="kk-KZ" sz="1200" b="1" dirty="0">
              <a:latin typeface="Times New Roman" pitchFamily="18" charset="0"/>
              <a:cs typeface="Times New Roman" pitchFamily="18" charset="0"/>
            </a:endParaRPr>
          </a:p>
          <a:p>
            <a:pPr algn="ctr">
              <a:buNone/>
            </a:pPr>
            <a:endParaRPr lang="kk-KZ" sz="1200" b="1" dirty="0">
              <a:latin typeface="Times New Roman" pitchFamily="18" charset="0"/>
              <a:cs typeface="Times New Roman" pitchFamily="18" charset="0"/>
            </a:endParaRPr>
          </a:p>
          <a:p>
            <a:pPr algn="ctr">
              <a:buNone/>
            </a:pPr>
            <a:endParaRPr lang="kk-KZ" sz="1800" b="1" dirty="0">
              <a:latin typeface="Times New Roman" pitchFamily="18" charset="0"/>
              <a:cs typeface="Times New Roman" pitchFamily="18" charset="0"/>
            </a:endParaRPr>
          </a:p>
          <a:p>
            <a:pPr algn="ctr"/>
            <a:r>
              <a:rPr lang="kk-KZ" b="1" dirty="0"/>
              <a:t>Балалардың  жаңа жағдайларға </a:t>
            </a:r>
          </a:p>
          <a:p>
            <a:pPr marL="0" indent="0" algn="ctr">
              <a:buNone/>
            </a:pPr>
            <a:r>
              <a:rPr lang="kk-KZ" b="1" dirty="0"/>
              <a:t>бейімделу ерекшеліктері</a:t>
            </a:r>
            <a:endParaRPr lang="ru-RU" dirty="0"/>
          </a:p>
          <a:p>
            <a:r>
              <a:rPr lang="kk-KZ" dirty="0"/>
              <a:t>Әр баланың бейімделуі әртүрлі болады. Ол баланың жасына да, оның мінезіне де байланысты, кейбір балалар асығып-аптығып, қуанышын жасыра алмай келсе, екіншілері жаңа жағдайдан үрейленіп, ересек адамға қарай тығылып, жаңа әсерлерден жасқанып қалады. Енді бірі заттарға қол тигізуге батылы бармай, көзімен шолады. Ересек адамның қолынан әлдебір зат алса, бауырына басады немесе жоғалтып аламын деп қорқып, қасынан тастамайды.</a:t>
            </a:r>
            <a:endParaRPr lang="ru-RU" dirty="0"/>
          </a:p>
          <a:p>
            <a:r>
              <a:rPr lang="kk-KZ" b="1" dirty="0"/>
              <a:t> </a:t>
            </a:r>
            <a:endParaRPr lang="ru-RU" dirty="0"/>
          </a:p>
          <a:p>
            <a:pPr>
              <a:buNone/>
            </a:pPr>
            <a:r>
              <a:rPr lang="kk-KZ" sz="1800" i="1"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pPr algn="r">
              <a:buNone/>
            </a:pPr>
            <a:r>
              <a:rPr lang="kk-KZ" sz="1400" b="1" i="1" dirty="0">
                <a:latin typeface="Times New Roman" pitchFamily="18" charset="0"/>
                <a:cs typeface="Times New Roman" pitchFamily="18" charset="0"/>
              </a:rPr>
              <a:t> </a:t>
            </a:r>
            <a:r>
              <a:rPr lang="kk-KZ" sz="1400" b="1"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39552" y="-157101"/>
            <a:ext cx="8064896"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0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2000" b="1" dirty="0">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0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a:ln>
                <a:noFill/>
              </a:ln>
              <a:solidFill>
                <a:schemeClr val="tx1"/>
              </a:solidFill>
              <a:effectLst/>
              <a:latin typeface="Arial" pitchFamily="34" charset="0"/>
              <a:cs typeface="Arial" pitchFamily="34" charset="0"/>
            </a:endParaRPr>
          </a:p>
        </p:txBody>
      </p:sp>
      <p:sp>
        <p:nvSpPr>
          <p:cNvPr id="5" name="Заголовок 4">
            <a:extLst>
              <a:ext uri="{FF2B5EF4-FFF2-40B4-BE49-F238E27FC236}">
                <a16:creationId xmlns:a16="http://schemas.microsoft.com/office/drawing/2014/main" xmlns="" id="{DEF7CCDF-FFC5-4C0C-8191-CDC0249023FF}"/>
              </a:ext>
            </a:extLst>
          </p:cNvPr>
          <p:cNvSpPr>
            <a:spLocks noGrp="1"/>
          </p:cNvSpPr>
          <p:nvPr>
            <p:ph type="title"/>
          </p:nvPr>
        </p:nvSpPr>
        <p:spPr>
          <a:xfrm>
            <a:off x="467544" y="2852936"/>
            <a:ext cx="8208912" cy="5101176"/>
          </a:xfrm>
        </p:spPr>
        <p:txBody>
          <a:bodyPr>
            <a:normAutofit fontScale="90000"/>
          </a:bodyPr>
          <a:lstStyle/>
          <a:p>
            <a:r>
              <a:rPr lang="ru-RU" sz="2700" dirty="0" err="1">
                <a:latin typeface="Times New Roman" panose="02020603050405020304" pitchFamily="18" charset="0"/>
                <a:cs typeface="Times New Roman" panose="02020603050405020304" pitchFamily="18" charset="0"/>
              </a:rPr>
              <a:t>Жалпы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бейімделу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жеңілірек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болады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егер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ата-анасы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алдын</a:t>
            </a:r>
            <a:r>
              <a:rPr lang="ru-RU" sz="2700" dirty="0">
                <a:latin typeface="Times New Roman" panose="02020603050405020304" pitchFamily="18" charset="0"/>
                <a:cs typeface="Times New Roman" panose="02020603050405020304" pitchFamily="18" charset="0"/>
              </a:rPr>
              <a:t> ала </a:t>
            </a:r>
            <a:r>
              <a:rPr lang="ru-RU" sz="2700" dirty="0" err="1">
                <a:latin typeface="Times New Roman" panose="02020603050405020304" pitchFamily="18" charset="0"/>
                <a:cs typeface="Times New Roman" panose="02020603050405020304" pitchFamily="18" charset="0"/>
              </a:rPr>
              <a:t>балаға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айтып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қызықтырса</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Бала </a:t>
            </a:r>
            <a:r>
              <a:rPr lang="ru-RU" sz="2700" dirty="0" err="1">
                <a:latin typeface="Times New Roman" panose="02020603050405020304" pitchFamily="18" charset="0"/>
                <a:cs typeface="Times New Roman" panose="02020603050405020304" pitchFamily="18" charset="0"/>
              </a:rPr>
              <a:t>алдын</a:t>
            </a:r>
            <a:r>
              <a:rPr lang="ru-RU" sz="2700" dirty="0">
                <a:latin typeface="Times New Roman" panose="02020603050405020304" pitchFamily="18" charset="0"/>
                <a:cs typeface="Times New Roman" panose="02020603050405020304" pitchFamily="18" charset="0"/>
              </a:rPr>
              <a:t>–ала </a:t>
            </a:r>
            <a:r>
              <a:rPr lang="ru-RU" sz="2700" dirty="0" err="1">
                <a:latin typeface="Times New Roman" panose="02020603050405020304" pitchFamily="18" charset="0"/>
                <a:cs typeface="Times New Roman" panose="02020603050405020304" pitchFamily="18" charset="0"/>
              </a:rPr>
              <a:t>бақшаға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дайын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болса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Бақша</a:t>
            </a:r>
            <a:r>
              <a:rPr lang="ru-RU" sz="2700" dirty="0">
                <a:latin typeface="Times New Roman" panose="02020603050405020304" pitchFamily="18" charset="0"/>
                <a:cs typeface="Times New Roman" panose="02020603050405020304" pitchFamily="18" charset="0"/>
              </a:rPr>
              <a:t> не </a:t>
            </a:r>
            <a:r>
              <a:rPr lang="ru-RU" sz="2700" dirty="0" err="1">
                <a:latin typeface="Times New Roman" panose="02020603050405020304" pitchFamily="18" charset="0"/>
                <a:cs typeface="Times New Roman" panose="02020603050405020304" pitchFamily="18" charset="0"/>
              </a:rPr>
              <a:t>екенін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онда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болатын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тәртіп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туралы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білсе</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Өзін</a:t>
            </a:r>
            <a:r>
              <a:rPr lang="ru-RU" sz="2700" dirty="0">
                <a:latin typeface="Times New Roman" panose="02020603050405020304" pitchFamily="18" charset="0"/>
                <a:cs typeface="Times New Roman" panose="02020603050405020304" pitchFamily="18" charset="0"/>
              </a:rPr>
              <a:t> - </a:t>
            </a:r>
            <a:r>
              <a:rPr lang="ru-RU" sz="2700" dirty="0" err="1">
                <a:latin typeface="Times New Roman" panose="02020603050405020304" pitchFamily="18" charset="0"/>
                <a:cs typeface="Times New Roman" panose="02020603050405020304" pitchFamily="18" charset="0"/>
              </a:rPr>
              <a:t>өзі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қамту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дағдыларын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игерсе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басты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қарапайым</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дағдылар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жеңіл</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желпі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киімдерін</a:t>
            </a:r>
            <a:r>
              <a:rPr lang="ru-RU" sz="2700" dirty="0">
                <a:latin typeface="Times New Roman" panose="02020603050405020304" pitchFamily="18" charset="0"/>
                <a:cs typeface="Times New Roman" panose="02020603050405020304" pitchFamily="18" charset="0"/>
              </a:rPr>
              <a:t> кие </a:t>
            </a:r>
            <a:r>
              <a:rPr lang="ru-RU" sz="2700" dirty="0" err="1">
                <a:latin typeface="Times New Roman" panose="02020603050405020304" pitchFamily="18" charset="0"/>
                <a:cs typeface="Times New Roman" panose="02020603050405020304" pitchFamily="18" charset="0"/>
              </a:rPr>
              <a:t>алса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горшокқа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сұрануы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өз</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бетімен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тамақ</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іше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алуы</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Баланың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үйдегі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тәртібі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бақшадағы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тәртіпке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ұқсас</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болса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тәртібі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бұрыннан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қалыптасқан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болса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немесе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алдын</a:t>
            </a:r>
            <a:r>
              <a:rPr lang="ru-RU" sz="2700" dirty="0">
                <a:latin typeface="Times New Roman" panose="02020603050405020304" pitchFamily="18" charset="0"/>
                <a:cs typeface="Times New Roman" panose="02020603050405020304" pitchFamily="18" charset="0"/>
              </a:rPr>
              <a:t>-ала </a:t>
            </a:r>
            <a:r>
              <a:rPr lang="ru-RU" sz="2700" dirty="0" err="1">
                <a:latin typeface="Times New Roman" panose="02020603050405020304" pitchFamily="18" charset="0"/>
                <a:cs typeface="Times New Roman" panose="02020603050405020304" pitchFamily="18" charset="0"/>
              </a:rPr>
              <a:t>сәйкестірілсе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Бақшаның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тәртібін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демалыс</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күндері</a:t>
            </a:r>
            <a:r>
              <a:rPr lang="ru-RU" sz="2700" dirty="0">
                <a:latin typeface="Times New Roman" panose="02020603050405020304" pitchFamily="18" charset="0"/>
                <a:cs typeface="Times New Roman" panose="02020603050405020304" pitchFamily="18" charset="0"/>
              </a:rPr>
              <a:t> де </a:t>
            </a:r>
            <a:r>
              <a:rPr lang="ru-RU" sz="2700" dirty="0" err="1">
                <a:latin typeface="Times New Roman" panose="02020603050405020304" pitchFamily="18" charset="0"/>
                <a:cs typeface="Times New Roman" panose="02020603050405020304" pitchFamily="18" charset="0"/>
              </a:rPr>
              <a:t>сақтаса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Таңертен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жеңіл</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тұру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үшін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ертерек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жатқызса</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Үйде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ішетін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тамағы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бақшада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беретін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тамаққа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ұқсастау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болса</a:t>
            </a:r>
            <a:r>
              <a:rPr lang="ru-RU" sz="2700" dirty="0">
                <a:latin typeface="Times New Roman" panose="02020603050405020304" pitchFamily="18" charset="0"/>
                <a:cs typeface="Times New Roman" panose="02020603050405020304" pitchFamily="18" charset="0"/>
              </a:rPr>
              <a:t>. Бала </a:t>
            </a:r>
            <a:r>
              <a:rPr lang="ru-RU" sz="2700" dirty="0" err="1">
                <a:latin typeface="Times New Roman" panose="02020603050405020304" pitchFamily="18" charset="0"/>
                <a:cs typeface="Times New Roman" panose="02020603050405020304" pitchFamily="18" charset="0"/>
              </a:rPr>
              <a:t>бақшада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таныс</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тамақ</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көрсе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тезірек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тамақ</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іше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бастайды</a:t>
            </a:r>
            <a:r>
              <a:rPr lang="ru-RU" sz="2700" dirty="0">
                <a:latin typeface="Times New Roman" panose="02020603050405020304" pitchFamily="18" charset="0"/>
                <a:cs typeface="Times New Roman" panose="02020603050405020304" pitchFamily="18" charset="0"/>
              </a:rPr>
              <a:t>.</a:t>
            </a:r>
            <a:r>
              <a:rPr lang="ru-RU" sz="5400" dirty="0">
                <a:latin typeface="Times New Roman" panose="02020603050405020304" pitchFamily="18" charset="0"/>
                <a:cs typeface="Times New Roman" panose="02020603050405020304" pitchFamily="18" charset="0"/>
              </a:rPr>
              <a:t/>
            </a:r>
            <a:br>
              <a:rPr lang="ru-RU" sz="5400" dirty="0">
                <a:latin typeface="Times New Roman" panose="02020603050405020304" pitchFamily="18" charset="0"/>
                <a:cs typeface="Times New Roman" panose="02020603050405020304" pitchFamily="18" charset="0"/>
              </a:rPr>
            </a:br>
            <a:r>
              <a:rPr lang="ru-RU" sz="5400" dirty="0"/>
              <a:t/>
            </a:r>
            <a:br>
              <a:rPr lang="ru-RU" sz="5400" dirty="0"/>
            </a:br>
            <a:endParaRPr lang="ru-RU" sz="5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87B575F-0EBE-4248-96FD-C50166FC5EA2}"/>
              </a:ext>
            </a:extLst>
          </p:cNvPr>
          <p:cNvSpPr>
            <a:spLocks noGrp="1"/>
          </p:cNvSpPr>
          <p:nvPr>
            <p:ph type="title"/>
          </p:nvPr>
        </p:nvSpPr>
        <p:spPr>
          <a:xfrm>
            <a:off x="395536" y="5517232"/>
            <a:ext cx="8521824" cy="1791072"/>
          </a:xfrm>
        </p:spPr>
        <p:txBody>
          <a:bodyPr>
            <a:noAutofit/>
          </a:bodyPr>
          <a:lstStyle/>
          <a:p>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4800" dirty="0">
                <a:latin typeface="Times New Roman" panose="02020603050405020304" pitchFamily="18" charset="0"/>
                <a:cs typeface="Times New Roman" panose="02020603050405020304" pitchFamily="18" charset="0"/>
              </a:rPr>
              <a:t/>
            </a:r>
            <a:br>
              <a:rPr lang="ru-RU" sz="48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Бейімделу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кезеңінде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іс-қимылында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эмоцияларында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өзгерістер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мүмкін</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Эмоция </a:t>
            </a:r>
            <a:r>
              <a:rPr lang="ru-RU" sz="2400" dirty="0" err="1">
                <a:latin typeface="Times New Roman" panose="02020603050405020304" pitchFamily="18" charset="0"/>
                <a:cs typeface="Times New Roman" panose="02020603050405020304" pitchFamily="18" charset="0"/>
              </a:rPr>
              <a:t>жағына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келсек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бірінші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күндері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негативті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эмоциялар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басым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Мысалы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жылау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қорқыныштың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пайда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анасы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келмей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қалама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қорқады</a:t>
            </a:r>
            <a:r>
              <a:rPr lang="ru-RU" sz="2400" dirty="0">
                <a:latin typeface="Times New Roman" panose="02020603050405020304" pitchFamily="18" charset="0"/>
                <a:cs typeface="Times New Roman" panose="02020603050405020304" pitchFamily="18" charset="0"/>
              </a:rPr>
              <a:t>). Бала </a:t>
            </a:r>
            <a:r>
              <a:rPr lang="ru-RU" sz="2400" dirty="0" err="1">
                <a:latin typeface="Times New Roman" panose="02020603050405020304" pitchFamily="18" charset="0"/>
                <a:cs typeface="Times New Roman" panose="02020603050405020304" pitchFamily="18" charset="0"/>
              </a:rPr>
              <a:t>балабақшаға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бейімделе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бәрі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кетеді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қарым-қатынасқа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түспеуі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мүмкін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Біртіндеп</a:t>
            </a:r>
            <a:r>
              <a:rPr lang="ru-RU" sz="2400" dirty="0">
                <a:latin typeface="Times New Roman" panose="02020603050405020304" pitchFamily="18" charset="0"/>
                <a:cs typeface="Times New Roman" panose="02020603050405020304" pitchFamily="18" charset="0"/>
              </a:rPr>
              <a:t> бала </a:t>
            </a:r>
            <a:r>
              <a:rPr lang="ru-RU" sz="2400" dirty="0" err="1">
                <a:latin typeface="Times New Roman" panose="02020603050405020304" pitchFamily="18" charset="0"/>
                <a:cs typeface="Times New Roman" panose="02020603050405020304" pitchFamily="18" charset="0"/>
              </a:rPr>
              <a:t>тәрбиешіге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балаларға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үйреніп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ойыншық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ойнап</a:t>
            </a:r>
            <a:r>
              <a:rPr lang="ru-RU" sz="2400" dirty="0">
                <a:latin typeface="Times New Roman" panose="02020603050405020304" pitchFamily="18" charset="0"/>
                <a:cs typeface="Times New Roman" panose="02020603050405020304" pitchFamily="18" charset="0"/>
              </a:rPr>
              <a:t>, топ </a:t>
            </a:r>
            <a:r>
              <a:rPr lang="ru-RU" sz="2400" dirty="0" err="1">
                <a:latin typeface="Times New Roman" panose="02020603050405020304" pitchFamily="18" charset="0"/>
                <a:cs typeface="Times New Roman" panose="02020603050405020304" pitchFamily="18" charset="0"/>
              </a:rPr>
              <a:t>ішімен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таныса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бастайды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балабақшаға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бейімделуіне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бақылау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жаңадан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қабылданған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уақытта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соңына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бақылау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жүргізіледі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Балабақшаға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алғашқы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күндері</a:t>
            </a:r>
            <a:r>
              <a:rPr lang="ru-RU" sz="2400" dirty="0">
                <a:latin typeface="Times New Roman" panose="02020603050405020304" pitchFamily="18" charset="0"/>
                <a:cs typeface="Times New Roman" panose="02020603050405020304" pitchFamily="18" charset="0"/>
              </a:rPr>
              <a:t> бала 2сағатқа </a:t>
            </a:r>
            <a:r>
              <a:rPr lang="ru-RU" sz="2400" dirty="0" err="1">
                <a:latin typeface="Times New Roman" panose="02020603050405020304" pitchFamily="18" charset="0"/>
                <a:cs typeface="Times New Roman" panose="02020603050405020304" pitchFamily="18" charset="0"/>
              </a:rPr>
              <a:t>қалып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балабақша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өміріне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бейімделу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процессі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әртүрлі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жеңіл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ауыр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бейімделгендері</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Ауыр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бейімделген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балалардың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аналарына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кеңес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ретінде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психологиялық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көмек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көрсетілді</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5103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898226E-FCF4-4C12-AB2D-7B08B7C6720D}"/>
              </a:ext>
            </a:extLst>
          </p:cNvPr>
          <p:cNvSpPr>
            <a:spLocks noGrp="1"/>
          </p:cNvSpPr>
          <p:nvPr>
            <p:ph type="title"/>
          </p:nvPr>
        </p:nvSpPr>
        <p:spPr>
          <a:xfrm>
            <a:off x="539552" y="5157192"/>
            <a:ext cx="8305800" cy="1143000"/>
          </a:xfrm>
        </p:spPr>
        <p:txBody>
          <a:bodyPr>
            <a:normAutofit fontScale="90000"/>
          </a:bodyPr>
          <a:lstStyle/>
          <a:p>
            <a:pPr>
              <a:lnSpc>
                <a:spcPct val="105000"/>
              </a:lnSpc>
              <a:spcAft>
                <a:spcPts val="0"/>
              </a:spcAft>
            </a:pPr>
            <a:r>
              <a:rPr lang="kk-KZ" sz="4000" dirty="0">
                <a:latin typeface="Times New Roman" panose="02020603050405020304" pitchFamily="18" charset="0"/>
                <a:ea typeface="Times New Roman" panose="02020603050405020304" pitchFamily="18" charset="0"/>
                <a:cs typeface="Times New Roman" panose="02020603050405020304" pitchFamily="18" charset="0"/>
              </a:rPr>
              <a:t>Бейімделудің «жеңіл түрі» кезінде  баланың мінез құлқы 10-15 күнде қалпыныа келіп, балабақшаға үйренеді;</a:t>
            </a:r>
            <a:r>
              <a:rPr lang="ru-RU" sz="2700" dirty="0">
                <a:latin typeface="Calibri" panose="020F0502020204030204" pitchFamily="34" charset="0"/>
                <a:ea typeface="Times New Roman" panose="02020603050405020304" pitchFamily="18" charset="0"/>
                <a:cs typeface="Times New Roman" panose="02020603050405020304" pitchFamily="18" charset="0"/>
              </a:rPr>
              <a:t/>
            </a:r>
            <a:br>
              <a:rPr lang="ru-RU" sz="2700" dirty="0">
                <a:latin typeface="Calibri" panose="020F0502020204030204" pitchFamily="34" charset="0"/>
                <a:ea typeface="Times New Roman" panose="02020603050405020304" pitchFamily="18" charset="0"/>
                <a:cs typeface="Times New Roman" panose="02020603050405020304" pitchFamily="18" charset="0"/>
              </a:rPr>
            </a:br>
            <a:r>
              <a:rPr lang="kk-KZ" sz="4000" dirty="0">
                <a:latin typeface="Times New Roman" panose="02020603050405020304" pitchFamily="18" charset="0"/>
                <a:ea typeface="Times New Roman" panose="02020603050405020304" pitchFamily="18" charset="0"/>
                <a:cs typeface="Times New Roman" panose="02020603050405020304" pitchFamily="18" charset="0"/>
              </a:rPr>
              <a:t>Орташа  бейімделу- 1айдың ішінде;</a:t>
            </a:r>
            <a:r>
              <a:rPr lang="ru-RU" sz="2700" dirty="0">
                <a:latin typeface="Calibri" panose="020F0502020204030204" pitchFamily="34" charset="0"/>
                <a:ea typeface="Times New Roman" panose="02020603050405020304" pitchFamily="18" charset="0"/>
                <a:cs typeface="Times New Roman" panose="02020603050405020304" pitchFamily="18" charset="0"/>
              </a:rPr>
              <a:t/>
            </a:r>
            <a:br>
              <a:rPr lang="ru-RU" sz="2700" dirty="0">
                <a:latin typeface="Calibri" panose="020F0502020204030204" pitchFamily="34" charset="0"/>
                <a:ea typeface="Times New Roman" panose="02020603050405020304" pitchFamily="18" charset="0"/>
                <a:cs typeface="Times New Roman" panose="02020603050405020304" pitchFamily="18" charset="0"/>
              </a:rPr>
            </a:br>
            <a:r>
              <a:rPr lang="kk-KZ" sz="4000" dirty="0">
                <a:latin typeface="Times New Roman" panose="02020603050405020304" pitchFamily="18" charset="0"/>
                <a:ea typeface="Times New Roman" panose="02020603050405020304" pitchFamily="18" charset="0"/>
                <a:cs typeface="Times New Roman" panose="02020603050405020304" pitchFamily="18" charset="0"/>
              </a:rPr>
              <a:t>Ауыр бейімделуі-2 айдан 6 айға дейін өтеді;</a:t>
            </a:r>
            <a:r>
              <a:rPr lang="ru-RU" sz="4400" dirty="0">
                <a:latin typeface="Calibri" panose="020F0502020204030204" pitchFamily="34" charset="0"/>
                <a:ea typeface="Times New Roman" panose="02020603050405020304" pitchFamily="18" charset="0"/>
                <a:cs typeface="Times New Roman" panose="02020603050405020304" pitchFamily="18" charset="0"/>
              </a:rPr>
              <a:t/>
            </a:r>
            <a:br>
              <a:rPr lang="ru-RU" sz="4400" dirty="0">
                <a:latin typeface="Calibri" panose="020F0502020204030204" pitchFamily="34" charset="0"/>
                <a:ea typeface="Times New Roman" panose="02020603050405020304" pitchFamily="18" charset="0"/>
                <a:cs typeface="Times New Roman" panose="02020603050405020304" pitchFamily="18" charset="0"/>
              </a:rPr>
            </a:br>
            <a:r>
              <a:rPr lang="kk-KZ" sz="5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4400" dirty="0">
                <a:latin typeface="Calibri" panose="020F0502020204030204" pitchFamily="34" charset="0"/>
                <a:ea typeface="Times New Roman" panose="02020603050405020304" pitchFamily="18" charset="0"/>
                <a:cs typeface="Times New Roman" panose="02020603050405020304" pitchFamily="18" charset="0"/>
              </a:rPr>
              <a:t/>
            </a:r>
            <a:br>
              <a:rPr lang="ru-RU" sz="4400" dirty="0">
                <a:latin typeface="Calibri" panose="020F0502020204030204" pitchFamily="34" charset="0"/>
                <a:ea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406220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13D6071-330C-458D-92E5-2A896B5DC883}"/>
              </a:ext>
            </a:extLst>
          </p:cNvPr>
          <p:cNvSpPr>
            <a:spLocks noGrp="1"/>
          </p:cNvSpPr>
          <p:nvPr>
            <p:ph type="title"/>
          </p:nvPr>
        </p:nvSpPr>
        <p:spPr>
          <a:xfrm>
            <a:off x="419100" y="6021288"/>
            <a:ext cx="8305800" cy="1143000"/>
          </a:xfrm>
        </p:spPr>
        <p:txBody>
          <a:bodyPr>
            <a:normAutofit fontScale="90000"/>
          </a:bodyPr>
          <a:lstStyle/>
          <a:p>
            <a:r>
              <a:rPr lang="ru-RU" sz="2700" dirty="0" err="1">
                <a:latin typeface="Times New Roman" panose="02020603050405020304" pitchFamily="18" charset="0"/>
                <a:cs typeface="Times New Roman" panose="02020603050405020304" pitchFamily="18" charset="0"/>
              </a:rPr>
              <a:t>Қобалжулары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қатты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ата-аналардың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балалары</a:t>
            </a:r>
            <a:r>
              <a:rPr lang="ru-RU" sz="2700" dirty="0">
                <a:latin typeface="Times New Roman" panose="02020603050405020304" pitchFamily="18" charset="0"/>
                <a:cs typeface="Times New Roman" panose="02020603050405020304" pitchFamily="18" charset="0"/>
              </a:rPr>
              <a:t> да </a:t>
            </a:r>
            <a:r>
              <a:rPr lang="ru-RU" sz="2700" dirty="0" err="1">
                <a:latin typeface="Times New Roman" panose="02020603050405020304" pitchFamily="18" charset="0"/>
                <a:cs typeface="Times New Roman" panose="02020603050405020304" pitchFamily="18" charset="0"/>
              </a:rPr>
              <a:t>балабақшаға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қыйын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бейімделеді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өйткені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ата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анасының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қобалжуын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көріп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баланың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қорқынышы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ұлғая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түседі.Осы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кезде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ата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аналары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балаларына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көмек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беруі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керек</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Бала </a:t>
            </a:r>
            <a:r>
              <a:rPr lang="ru-RU" sz="2700" dirty="0" err="1">
                <a:latin typeface="Times New Roman" panose="02020603050405020304" pitchFamily="18" charset="0"/>
                <a:cs typeface="Times New Roman" panose="02020603050405020304" pitchFamily="18" charset="0"/>
              </a:rPr>
              <a:t>сіздің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қобалжығаныңызды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көріп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тыныштануы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ұзаққа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созылады</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err="1">
                <a:latin typeface="Times New Roman" panose="02020603050405020304" pitchFamily="18" charset="0"/>
                <a:cs typeface="Times New Roman" panose="02020603050405020304" pitchFamily="18" charset="0"/>
              </a:rPr>
              <a:t>Баланың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балабақшаға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қыйын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бейімделу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себептері</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Басқа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адамдармен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бұрын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қалып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көрмегендіктен</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Дәретке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өзі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отырып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үйренбегендіктен</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Кейбір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тағамдар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жеу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дағдысы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жоқ,мысалы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қызылша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орамжапырақ</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қатты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тағамдарды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шайнап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үйренбегендіктен</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Нәрестелердің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арнайы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ыдыстарынан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арыла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алмауынан</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Омыраудан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шықпаған</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 </a:t>
            </a:r>
            <a:r>
              <a:rPr lang="ru-RU" sz="2700" dirty="0" err="1">
                <a:latin typeface="Times New Roman" panose="02020603050405020304" pitchFamily="18" charset="0"/>
                <a:cs typeface="Times New Roman" panose="02020603050405020304" pitchFamily="18" charset="0"/>
              </a:rPr>
              <a:t>осындай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салдардан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баланың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балабақшаға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бейімделуі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қиынға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соғады</a:t>
            </a:r>
            <a:r>
              <a:rPr lang="ru-RU" sz="2700" dirty="0">
                <a:latin typeface="Times New Roman" panose="02020603050405020304" pitchFamily="18" charset="0"/>
                <a:cs typeface="Times New Roman" panose="02020603050405020304" pitchFamily="18" charset="0"/>
              </a:rPr>
              <a:t>.</a:t>
            </a:r>
            <a:r>
              <a:rPr lang="ru-RU" dirty="0"/>
              <a:t/>
            </a:r>
            <a:br>
              <a:rPr lang="ru-RU" dirty="0"/>
            </a:br>
            <a:r>
              <a:rPr lang="ru-RU" dirty="0"/>
              <a:t> </a:t>
            </a:r>
          </a:p>
        </p:txBody>
      </p:sp>
    </p:spTree>
    <p:extLst>
      <p:ext uri="{BB962C8B-B14F-4D97-AF65-F5344CB8AC3E}">
        <p14:creationId xmlns:p14="http://schemas.microsoft.com/office/powerpoint/2010/main" val="1520950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1" descr="Картинка 76 из 128907">
            <a:hlinkClick r:id="rId2"/>
          </p:cNvPr>
          <p:cNvPicPr>
            <a:picLocks noChangeAspect="1" noChangeArrowheads="1"/>
          </p:cNvPicPr>
          <p:nvPr/>
        </p:nvPicPr>
        <p:blipFill>
          <a:blip r:embed="rId3" cstate="print"/>
          <a:srcRect/>
          <a:stretch>
            <a:fillRect/>
          </a:stretch>
        </p:blipFill>
        <p:spPr bwMode="auto">
          <a:xfrm>
            <a:off x="0" y="188640"/>
            <a:ext cx="8676455" cy="6858000"/>
          </a:xfrm>
          <a:prstGeom prst="rect">
            <a:avLst/>
          </a:prstGeom>
          <a:ln>
            <a:noFill/>
          </a:ln>
          <a:effectLst>
            <a:softEdge rad="112500"/>
          </a:effectLst>
        </p:spPr>
      </p:pic>
      <p:sp>
        <p:nvSpPr>
          <p:cNvPr id="3" name="Прямоугольник 2"/>
          <p:cNvSpPr/>
          <p:nvPr/>
        </p:nvSpPr>
        <p:spPr>
          <a:xfrm>
            <a:off x="467544" y="1988840"/>
            <a:ext cx="6390456" cy="3416320"/>
          </a:xfrm>
          <a:prstGeom prst="rect">
            <a:avLst/>
          </a:prstGeom>
        </p:spPr>
        <p:txBody>
          <a:bodyPr wrap="square">
            <a:spAutoFit/>
          </a:bodyPr>
          <a:lstStyle/>
          <a:p>
            <a:pPr algn="ctr"/>
            <a:endParaRPr lang="kk-KZ" sz="36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kk-KZ" sz="3600" b="1" i="1">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kk-KZ" sz="3600" b="1" i="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Назарларыңызға</a:t>
            </a:r>
            <a:endParaRPr lang="kk-KZ" sz="36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kk-KZ" sz="36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рахмет!</a:t>
            </a:r>
          </a:p>
          <a:p>
            <a:pPr algn="ctr"/>
            <a:r>
              <a:rPr lang="kk-KZ" sz="36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Жаңа оқу жылында табыс тілейміз!</a:t>
            </a:r>
            <a:r>
              <a:rPr lang="ru-RU" sz="3600" b="1" i="1" dirty="0">
                <a:solidFill>
                  <a:srgbClr val="FF0000"/>
                </a:solidFill>
                <a:latin typeface="Times New Roman" pitchFamily="18" charset="0"/>
                <a:cs typeface="Times New Roman" pitchFamily="18" charset="0"/>
              </a:rPr>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872</TotalTime>
  <Words>152</Words>
  <Application>Microsoft Office PowerPoint</Application>
  <PresentationFormat>Экран (4:3)</PresentationFormat>
  <Paragraphs>28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Поток</vt:lpstr>
      <vt:lpstr> Балабақшаға дайындалуға ұсыныс</vt:lpstr>
      <vt:lpstr>Презентация PowerPoint</vt:lpstr>
      <vt:lpstr>Жалпы, бейімделу жеңілірек болады, егер ата-анасы алдын ала балаға айтып, қызықтырса  Бала алдын–ала бақшаға дайын болса. Бақша не екенін, онда болатын күн тәртіп туралы білсе.  Өзін - өзі қамту дағдыларын игерсе. Ең басты, қарапайым дағдылар: жеңіл желпі киімдерін кие алса, горшокқа сұрануы, өз бетімен тамақ іше алуы.  Баланың үйдегі күн тәртібі бақшадағы күн тәртіпке ұқсас болса. Күн тәртібі бұрыннан қалыптасқан болса немесе алдын-ала сәйкестірілсе. Бақшаның күн тәртібін демалыс күндері де сақтаса. Таңертен жеңіл тұру үшін ертерек жатқызса.  Үйде ішетін тамағы бақшада беретін тамаққа ұқсастау болса. Бала бақшада таныс тамақ көрсе, тезірек тамақ іше бастайды.  </vt:lpstr>
      <vt:lpstr>    Бейімделу кезеңінде баланың іс-қимылында, эмоцияларында өзгерістер болуы мүмкін: Эмоция жағына келсек, бірінші күндері негативті эмоциялар басым болады. Мысалы: жылау, қорқыныштың пайда болуы (анасы келмей қалама деп қорқады). Бала балабақшаға бейімделе келе бұның бәрі кетеді.  Басында қарым-қатынасқа түспеуі мүмкін. Біртіндеп бала тәрбиешіге, балаларға үйреніп бірге ойыншық ойнап, топ ішімен таныса бастайды. Балалардың балабақшаға бейімделуіне бақылау балалар жаңадан қабылданған уақытта және қазан айының соңына дейін бақылау жүргізіледі.  Балабақшаға келген алғашқы күндері бала 2сағатқа қалып жүрді, балабақша өміріне бейімделу процессі әртүрлі болды, балалар өте жеңіл және орта, ауыр бейімделгендері де болды. Ауыр бейімделген балалардың ата аналарына жеке кеңес ретінде, психологиялық көмек көрсетілді. </vt:lpstr>
      <vt:lpstr>Бейімделудің «жеңіл түрі» кезінде  баланың мінез құлқы 10-15 күнде қалпыныа келіп, балабақшаға үйренеді; Орташа  бейімделу- 1айдың ішінде; Ауыр бейімделуі-2 айдан 6 айға дейін өтеді;   </vt:lpstr>
      <vt:lpstr>Қобалжулары қатты ата-аналардың балалары да балабақшаға қыйын бейімделеді, өйткені ата анасының қобалжуын көріп ,баланың қорқынышы ұлғая түседі.Осы кезде ата аналары балаларына көмек беруі керек. Бала сіздің қобалжығаныңызды көріп, тыныштануы ұзаққа созылады. Баланың балабақшаға қыйын бейімделу себептері: - Басқа адамдармен бұрын қалып көрмегендіктен; - Дәретке өзі отырып үйренбегендіктен; - Кейбір тағамдар жеу дағдысы жоқ,мысалы қызылша, орамжапырақ, қатты тағамдарды  шайнап үйренбегендіктен; - Нәрестелердің арнайы ыдыстарынан арыла алмауынан; - Омыраудан шықпаған;  - осындай салдардан баланың балабақшаға бейімделуі қиынға соғады.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Ведение документации психолога в ДОУ</dc:title>
  <cp:lastModifiedBy>Certified Windows</cp:lastModifiedBy>
  <cp:revision>132</cp:revision>
  <dcterms:modified xsi:type="dcterms:W3CDTF">2024-03-18T10:58:58Z</dcterms:modified>
</cp:coreProperties>
</file>